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340" r:id="rId2"/>
    <p:sldId id="274" r:id="rId3"/>
    <p:sldId id="257" r:id="rId4"/>
    <p:sldId id="259" r:id="rId5"/>
    <p:sldId id="382" r:id="rId6"/>
    <p:sldId id="260" r:id="rId7"/>
    <p:sldId id="267" r:id="rId8"/>
    <p:sldId id="268" r:id="rId9"/>
    <p:sldId id="275" r:id="rId10"/>
    <p:sldId id="310" r:id="rId11"/>
    <p:sldId id="294" r:id="rId12"/>
    <p:sldId id="299" r:id="rId13"/>
    <p:sldId id="372" r:id="rId14"/>
    <p:sldId id="300" r:id="rId15"/>
    <p:sldId id="319" r:id="rId16"/>
    <p:sldId id="269" r:id="rId17"/>
    <p:sldId id="391" r:id="rId18"/>
    <p:sldId id="397" r:id="rId19"/>
    <p:sldId id="396" r:id="rId20"/>
    <p:sldId id="311" r:id="rId21"/>
    <p:sldId id="355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894BEB-3432-429E-889A-1E4FA9D50914}">
          <p14:sldIdLst>
            <p14:sldId id="340"/>
            <p14:sldId id="274"/>
            <p14:sldId id="257"/>
            <p14:sldId id="259"/>
            <p14:sldId id="382"/>
            <p14:sldId id="260"/>
            <p14:sldId id="267"/>
            <p14:sldId id="268"/>
            <p14:sldId id="275"/>
            <p14:sldId id="310"/>
            <p14:sldId id="294"/>
            <p14:sldId id="299"/>
            <p14:sldId id="372"/>
            <p14:sldId id="300"/>
            <p14:sldId id="319"/>
            <p14:sldId id="269"/>
            <p14:sldId id="391"/>
            <p14:sldId id="397"/>
            <p14:sldId id="396"/>
            <p14:sldId id="311"/>
            <p14:sldId id="3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F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872" autoAdjust="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70F24-DD34-4490-8E90-5B90B29E3010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526"/>
            <a:ext cx="3012329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1715B-BEBA-444C-9297-4248EBF36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CF8BB-D925-4013-A174-28905B58559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B48C1-2D0E-465D-82C0-2C4CBF9E1F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3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0EFCB9-CE83-4121-8668-BF436E75657B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B2F806-55C2-423A-B125-21B740676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use_and_effect" TargetMode="External"/><Relationship Id="rId2" Type="http://schemas.openxmlformats.org/officeDocument/2006/relationships/hyperlink" Target="http://en.wikipedia.org/wiki/Techn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file:///\\en.wiktionary.org\wiki\defect" TargetMode="External"/><Relationship Id="rId4" Type="http://schemas.openxmlformats.org/officeDocument/2006/relationships/hyperlink" Target="http://en.wikipedia.org/wiki/Root_caus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g7WJ0dViBg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youtube.com/watch?v=tDNhEYpBPbY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Toyota_Production_Syst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apanese_langu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>
                <a:solidFill>
                  <a:schemeClr val="tx1"/>
                </a:solidFill>
              </a:rPr>
              <a:t>Learning </a:t>
            </a:r>
            <a:r>
              <a:rPr lang="en-US" sz="3600" dirty="0">
                <a:solidFill>
                  <a:schemeClr val="tx1"/>
                </a:solidFill>
              </a:rPr>
              <a:t>To Think </a:t>
            </a:r>
            <a:r>
              <a:rPr lang="en-US" sz="3600" dirty="0" smtClean="0">
                <a:solidFill>
                  <a:schemeClr val="tx1"/>
                </a:solidFill>
              </a:rPr>
              <a:t>Lean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			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95400" y="3276600"/>
            <a:ext cx="7772400" cy="7620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26304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5-S in Action…..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93130"/>
            <a:ext cx="3886200" cy="282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93130"/>
            <a:ext cx="3810000" cy="2774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358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56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5 Whys</a:t>
            </a:r>
            <a:r>
              <a:rPr lang="en-US" dirty="0"/>
              <a:t> is </a:t>
            </a:r>
            <a:r>
              <a:rPr lang="en-US" dirty="0" smtClean="0"/>
              <a:t>a question-asking </a:t>
            </a:r>
            <a:r>
              <a:rPr lang="en-US" dirty="0">
                <a:hlinkClick r:id="rId2" action="ppaction://hlinkfile" tooltip="Technique"/>
              </a:rPr>
              <a:t>technique</a:t>
            </a:r>
            <a:r>
              <a:rPr lang="en-US" dirty="0"/>
              <a:t> used to explore the </a:t>
            </a:r>
            <a:r>
              <a:rPr lang="en-US" dirty="0">
                <a:hlinkClick r:id="rId3" action="ppaction://hlinkfile" tooltip="Cause and effect"/>
              </a:rPr>
              <a:t>cause-and-effect</a:t>
            </a:r>
            <a:r>
              <a:rPr lang="en-US" dirty="0"/>
              <a:t> relationships underlying a particular </a:t>
            </a:r>
            <a:r>
              <a:rPr lang="en-US" dirty="0" smtClean="0"/>
              <a:t>problem.</a:t>
            </a:r>
            <a:r>
              <a:rPr lang="en-US" baseline="30000" dirty="0"/>
              <a:t> </a:t>
            </a:r>
            <a:r>
              <a:rPr lang="en-US" dirty="0" smtClean="0"/>
              <a:t>The </a:t>
            </a:r>
            <a:r>
              <a:rPr lang="en-US" dirty="0"/>
              <a:t>primary goal of the technique is to determine the </a:t>
            </a:r>
            <a:r>
              <a:rPr lang="en-US" dirty="0">
                <a:hlinkClick r:id="rId4" action="ppaction://hlinkfile" tooltip="Root cause"/>
              </a:rPr>
              <a:t>root cause</a:t>
            </a:r>
            <a:r>
              <a:rPr lang="en-US" dirty="0"/>
              <a:t> of a </a:t>
            </a:r>
            <a:r>
              <a:rPr lang="en-US" dirty="0">
                <a:hlinkClick r:id="rId5" action="ppaction://hlinkfile" tooltip="wikt:defect"/>
              </a:rPr>
              <a:t>defect</a:t>
            </a:r>
            <a:r>
              <a:rPr lang="en-US" dirty="0"/>
              <a:t> or problem</a:t>
            </a:r>
            <a:r>
              <a:rPr lang="en-US" dirty="0" smtClean="0"/>
              <a:t>. Asking why 5 times is often useful in deterring the root cause. There is nothing magic about the number 5, just continue to ask “why” until you find a root cause of a problem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key phrase to keep in mind in any 5 Why exercise is "people do not fail, processes do".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5 Whys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09800" cy="1752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87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cycle used for continuous improvement: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b="1" i="1" u="sng" dirty="0" smtClean="0"/>
              <a:t>P</a:t>
            </a:r>
            <a:r>
              <a:rPr lang="en-US" b="1" dirty="0" smtClean="0"/>
              <a:t>LAN</a:t>
            </a:r>
            <a:r>
              <a:rPr lang="en-US" dirty="0" smtClean="0"/>
              <a:t>: Set targets/goals and plan how to get there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b="1" i="1" u="sng" dirty="0" smtClean="0"/>
              <a:t>D</a:t>
            </a:r>
            <a:r>
              <a:rPr lang="en-US" b="1" dirty="0" smtClean="0"/>
              <a:t>O</a:t>
            </a:r>
            <a:r>
              <a:rPr lang="en-US" dirty="0" smtClean="0"/>
              <a:t>: train, learn and implement solutions</a:t>
            </a:r>
          </a:p>
          <a:p>
            <a:pPr lvl="1"/>
            <a:endParaRPr lang="en-US" dirty="0" smtClean="0"/>
          </a:p>
          <a:p>
            <a:pPr lvl="1"/>
            <a:r>
              <a:rPr lang="en-US" b="1" i="1" u="sng" dirty="0" smtClean="0"/>
              <a:t>C</a:t>
            </a:r>
            <a:r>
              <a:rPr lang="en-US" b="1" dirty="0" smtClean="0"/>
              <a:t>HECK</a:t>
            </a:r>
            <a:r>
              <a:rPr lang="en-US" dirty="0" smtClean="0"/>
              <a:t>: Check the effects of what you’ve done</a:t>
            </a:r>
          </a:p>
          <a:p>
            <a:pPr lvl="1"/>
            <a:endParaRPr lang="en-US" dirty="0" smtClean="0"/>
          </a:p>
          <a:p>
            <a:pPr lvl="1"/>
            <a:r>
              <a:rPr lang="en-US" b="1" i="1" u="sng" dirty="0" smtClean="0"/>
              <a:t>A</a:t>
            </a:r>
            <a:r>
              <a:rPr lang="en-US" b="1" dirty="0" smtClean="0"/>
              <a:t>CT</a:t>
            </a:r>
            <a:r>
              <a:rPr lang="en-US" dirty="0" smtClean="0"/>
              <a:t>: take action on what you’ve found….then do it all over again.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– D – C – A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273" y="76200"/>
            <a:ext cx="14668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1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MRHC-3\EDUCATION\A3 Form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7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the process of tracking </a:t>
            </a:r>
            <a:r>
              <a:rPr lang="en-US" dirty="0" smtClean="0"/>
              <a:t>a product/item/person </a:t>
            </a:r>
            <a:r>
              <a:rPr lang="en-US" dirty="0"/>
              <a:t>throughout the production </a:t>
            </a:r>
            <a:r>
              <a:rPr lang="en-US" dirty="0" smtClean="0"/>
              <a:t>cycle through </a:t>
            </a:r>
            <a:r>
              <a:rPr lang="en-US" dirty="0"/>
              <a:t>every </a:t>
            </a:r>
            <a:r>
              <a:rPr lang="en-US" dirty="0" smtClean="0"/>
              <a:t>process</a:t>
            </a:r>
            <a:r>
              <a:rPr lang="en-US" dirty="0"/>
              <a:t>, to finished product. 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It also helps </a:t>
            </a:r>
            <a:r>
              <a:rPr lang="en-US" dirty="0"/>
              <a:t>companies see where the </a:t>
            </a:r>
            <a:r>
              <a:rPr lang="en-US" dirty="0" smtClean="0"/>
              <a:t>process </a:t>
            </a:r>
            <a:r>
              <a:rPr lang="en-US" dirty="0"/>
              <a:t>is being slowed down and allows teams to come up with goals to eliminate the cause of the slowdown.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It </a:t>
            </a:r>
            <a:r>
              <a:rPr lang="en-US" dirty="0"/>
              <a:t>pinpoints the </a:t>
            </a:r>
            <a:r>
              <a:rPr lang="en-US" dirty="0" smtClean="0"/>
              <a:t>bottom </a:t>
            </a:r>
            <a:r>
              <a:rPr lang="en-US" dirty="0"/>
              <a:t>line and enables it to improve techniques that otherwise would be hard to visualize. 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Stream Mapping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s3.mm.bing.net/th?id=H.4611219613221178&amp;pid=1.7&amp;w=280&amp;h=155&amp;c=7&amp;rs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4891"/>
            <a:ext cx="4419600" cy="25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29000"/>
            <a:ext cx="3690231" cy="278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20097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1905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Transporting</a:t>
            </a:r>
          </a:p>
          <a:p>
            <a:r>
              <a:rPr lang="en-US" dirty="0" smtClean="0"/>
              <a:t>Overproduction</a:t>
            </a:r>
            <a:endParaRPr lang="en-US" dirty="0"/>
          </a:p>
          <a:p>
            <a:r>
              <a:rPr lang="en-US" dirty="0"/>
              <a:t>Motion</a:t>
            </a:r>
          </a:p>
          <a:p>
            <a:r>
              <a:rPr lang="en-US" dirty="0" smtClean="0"/>
              <a:t>Defects/Rework</a:t>
            </a:r>
          </a:p>
          <a:p>
            <a:r>
              <a:rPr lang="en-US" dirty="0" smtClean="0"/>
              <a:t>Waiting</a:t>
            </a:r>
          </a:p>
          <a:p>
            <a:r>
              <a:rPr lang="en-US" dirty="0" smtClean="0"/>
              <a:t>Inventory</a:t>
            </a:r>
          </a:p>
          <a:p>
            <a:r>
              <a:rPr lang="en-US" dirty="0" smtClean="0"/>
              <a:t>Processing problems/unclear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 utilized people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Types of Waste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2819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7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Waste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Watch Video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higeo Shingo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0888" y="4038600"/>
            <a:ext cx="2043112" cy="2819400"/>
          </a:xfrm>
          <a:noFill/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 flipH="1">
            <a:off x="457200" y="1447800"/>
            <a:ext cx="7239000" cy="3048000"/>
          </a:xfrm>
          <a:prstGeom prst="wedgeRoundRectCallout">
            <a:avLst>
              <a:gd name="adj1" fmla="val -37435"/>
              <a:gd name="adj2" fmla="val 754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sym typeface="jungle/Arial Regular" charset="0"/>
              </a:rPr>
              <a:t>“There are four purposes of improvement: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sym typeface="jungle/Arial Regular" charset="0"/>
              </a:rPr>
              <a:t>easier, better, faster and cheaper.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000000"/>
                </a:solidFill>
                <a:latin typeface="Calibri" pitchFamily="34" charset="0"/>
                <a:sym typeface="jungle/Arial Regular" charset="0"/>
              </a:rPr>
              <a:t>These four goals appear in the order of priority.”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429000" y="5943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en-US" sz="3200" b="1">
                <a:latin typeface="Calibri" pitchFamily="34" charset="0"/>
              </a:rPr>
              <a:t>Shigeo Shingo</a:t>
            </a:r>
            <a:r>
              <a:rPr lang="en-US" altLang="en-US" sz="320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4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620000" cy="3352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4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“It is not the strongest of the species that survive, nor the most intelligent, BUT the one most responsive to change.”</a:t>
            </a:r>
            <a:b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Charles Darwin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 the job you were hired for to the best of your ability</a:t>
            </a:r>
          </a:p>
          <a:p>
            <a:endParaRPr lang="en-US" sz="4000" dirty="0"/>
          </a:p>
          <a:p>
            <a:r>
              <a:rPr lang="en-US" sz="4000" dirty="0" smtClean="0"/>
              <a:t>Improve the way your job is being done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MRHC expects from you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81500"/>
            <a:ext cx="2209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0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 Moved My Cheese</a:t>
            </a:r>
          </a:p>
          <a:p>
            <a:r>
              <a:rPr lang="en-US" dirty="0" smtClean="0"/>
              <a:t>13 minutes</a:t>
            </a:r>
            <a:endParaRPr lang="en-US" dirty="0"/>
          </a:p>
          <a:p>
            <a:r>
              <a:rPr lang="en-US" dirty="0" smtClean="0">
                <a:hlinkClick r:id="rId2"/>
              </a:rPr>
              <a:t>Watch Video Now</a:t>
            </a:r>
            <a:endParaRPr lang="en-US" dirty="0" smtClean="0"/>
          </a:p>
          <a:p>
            <a:endParaRPr lang="en-US" sz="1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2286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6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657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Life is unpredictable and you never know what is coming next. Don’t ever get too comfortable.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Always be ready for change.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2813304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2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Lean </a:t>
            </a:r>
            <a:r>
              <a:rPr lang="en-US" b="1" dirty="0"/>
              <a:t>manufacturing</a:t>
            </a:r>
            <a:r>
              <a:rPr lang="en-US" dirty="0"/>
              <a:t>, </a:t>
            </a:r>
            <a:r>
              <a:rPr lang="en-US" b="1" dirty="0"/>
              <a:t>lean enterprise</a:t>
            </a:r>
            <a:r>
              <a:rPr lang="en-US" dirty="0"/>
              <a:t>, or </a:t>
            </a:r>
            <a:r>
              <a:rPr lang="en-US" b="1" dirty="0"/>
              <a:t>lean production</a:t>
            </a:r>
            <a:r>
              <a:rPr lang="en-US" dirty="0"/>
              <a:t>, often simply, "</a:t>
            </a:r>
            <a:r>
              <a:rPr lang="en-US" b="1" dirty="0"/>
              <a:t>Lean</a:t>
            </a:r>
            <a:r>
              <a:rPr lang="en-US" dirty="0"/>
              <a:t>," is centered on </a:t>
            </a:r>
            <a:r>
              <a:rPr lang="en-US" i="1" dirty="0"/>
              <a:t>preserving value with less work</a:t>
            </a:r>
            <a:r>
              <a:rPr lang="en-US" dirty="0"/>
              <a:t>. Lean manufacturing is a management philosophy derived mostly from the </a:t>
            </a:r>
            <a:r>
              <a:rPr lang="en-US" dirty="0">
                <a:hlinkClick r:id="rId2" tooltip="Toyota Production System"/>
              </a:rPr>
              <a:t>Toyota Production System</a:t>
            </a:r>
            <a:r>
              <a:rPr lang="en-US" dirty="0"/>
              <a:t> (</a:t>
            </a:r>
            <a:r>
              <a:rPr lang="en-US" dirty="0" smtClean="0"/>
              <a:t>TPS) and </a:t>
            </a:r>
            <a:r>
              <a:rPr lang="en-US" dirty="0"/>
              <a:t>identified as "Lean" only in the 1990s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Lean?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"/>
            <a:ext cx="297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1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in </a:t>
            </a:r>
            <a:r>
              <a:rPr lang="en-US" dirty="0"/>
              <a:t>the 1930s, and more intensely just after World War II,</a:t>
            </a:r>
            <a:r>
              <a:rPr lang="en-US" dirty="0" smtClean="0"/>
              <a:t> Toyoda, Taiichi </a:t>
            </a:r>
            <a:r>
              <a:rPr lang="en-US" dirty="0"/>
              <a:t>Ohno, and others at Toyota looked at </a:t>
            </a:r>
            <a:r>
              <a:rPr lang="en-US" dirty="0" smtClean="0"/>
              <a:t>their situation and Ford’s concepts. It </a:t>
            </a:r>
            <a:r>
              <a:rPr lang="en-US" dirty="0"/>
              <a:t>occurred to them that a series of simple innovations might make it more possible to provide both </a:t>
            </a:r>
            <a:r>
              <a:rPr lang="en-US" dirty="0" smtClean="0"/>
              <a:t>continuous process </a:t>
            </a:r>
            <a:r>
              <a:rPr lang="en-US" dirty="0"/>
              <a:t>flow and a wide variety in </a:t>
            </a:r>
            <a:r>
              <a:rPr lang="en-US" dirty="0" smtClean="0"/>
              <a:t>products</a:t>
            </a:r>
            <a:r>
              <a:rPr lang="en-US" dirty="0"/>
              <a:t>. </a:t>
            </a:r>
            <a:r>
              <a:rPr lang="en-US" dirty="0" smtClean="0"/>
              <a:t>From that they invented </a:t>
            </a:r>
            <a:r>
              <a:rPr lang="en-US" dirty="0"/>
              <a:t>the Toyota Production </a:t>
            </a:r>
            <a:r>
              <a:rPr lang="en-US" dirty="0" smtClean="0"/>
              <a:t>System (TPS).</a:t>
            </a:r>
            <a:endParaRPr lang="en-US" dirty="0"/>
          </a:p>
        </p:txBody>
      </p:sp>
      <p:pic>
        <p:nvPicPr>
          <p:cNvPr id="2050" name="Picture 2" descr="http://www.lean.org/Images/kiichiro_toyo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9525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4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>
              <a:spcBef>
                <a:spcPct val="50000"/>
              </a:spcBef>
              <a:buClr>
                <a:srgbClr val="CC3300"/>
              </a:buClr>
              <a:buFont typeface="Georgia" pitchFamily="18" charset="0"/>
              <a:buChar char="•"/>
            </a:pPr>
            <a:r>
              <a:rPr lang="en-US" altLang="en-US" dirty="0">
                <a:latin typeface="Trebuchet MS" pitchFamily="34" charset="0"/>
              </a:rPr>
              <a:t>Why implement lean into the healthcare industry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20,000 incorrect drug prescriptions per year in the US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500 incorrect surgical operations per week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50 new born babies dropped at birth per day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Enormous defect rate 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 smtClean="0">
                <a:latin typeface="Trebuchet MS" pitchFamily="34" charset="0"/>
              </a:rPr>
              <a:t>Cost </a:t>
            </a:r>
            <a:r>
              <a:rPr lang="en-US" altLang="en-US" sz="2200" dirty="0">
                <a:latin typeface="Trebuchet MS" pitchFamily="34" charset="0"/>
              </a:rPr>
              <a:t>escalation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60%-80% of costs can be reduced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Work and patient flow will improve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Patient as well as non-patient care processes will improve</a:t>
            </a:r>
          </a:p>
          <a:p>
            <a:pPr lvl="1" defTabSz="914400">
              <a:spcBef>
                <a:spcPct val="20000"/>
              </a:spcBef>
              <a:buClr>
                <a:schemeClr val="accent2"/>
              </a:buClr>
              <a:buFont typeface="Georgia" pitchFamily="18" charset="0"/>
              <a:buChar char="▫"/>
            </a:pPr>
            <a:r>
              <a:rPr lang="en-US" altLang="en-US" sz="2200" dirty="0">
                <a:latin typeface="Trebuchet MS" pitchFamily="34" charset="0"/>
              </a:rPr>
              <a:t>Improves morale, productivity and bottom line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Lean in Healthcare?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/>
              <a:t>“The endless transformation of waste into value from the customer’s perspective</a:t>
            </a:r>
            <a:r>
              <a:rPr lang="en-US" sz="2000" i="1" dirty="0" smtClean="0"/>
              <a:t>”.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Lean is not about working harder or faster, it is about finding waste and transforming it into value our customers want</a:t>
            </a:r>
            <a:r>
              <a:rPr lang="en-US" sz="2000" i="1" dirty="0" smtClean="0"/>
              <a:t>.</a:t>
            </a:r>
          </a:p>
          <a:p>
            <a:pPr marL="109728" indent="0">
              <a:buNone/>
            </a:pPr>
            <a:endParaRPr lang="en-US" sz="2000" i="1" dirty="0"/>
          </a:p>
          <a:p>
            <a:r>
              <a:rPr lang="en-US" sz="2000" dirty="0"/>
              <a:t>One of the important aspects of </a:t>
            </a:r>
            <a:r>
              <a:rPr lang="en-US" sz="2000" dirty="0" smtClean="0"/>
              <a:t>Lean Healthcare </a:t>
            </a:r>
            <a:r>
              <a:rPr lang="en-US" sz="2000" dirty="0"/>
              <a:t>is the focus on “</a:t>
            </a:r>
            <a:r>
              <a:rPr lang="en-US" sz="2000" dirty="0" smtClean="0"/>
              <a:t>service-level” improvements.</a:t>
            </a:r>
          </a:p>
          <a:p>
            <a:endParaRPr lang="en-US" sz="2800" dirty="0"/>
          </a:p>
          <a:p>
            <a:r>
              <a:rPr lang="en-US" sz="2000" dirty="0" smtClean="0"/>
              <a:t>Lean is about empowering employees to make decisions.</a:t>
            </a:r>
          </a:p>
          <a:p>
            <a:endParaRPr lang="en-US" sz="2800" dirty="0"/>
          </a:p>
          <a:p>
            <a:pPr marL="109728" indent="0">
              <a:buNone/>
            </a:pPr>
            <a:endParaRPr lang="en-US" sz="2800" dirty="0" smtClean="0"/>
          </a:p>
          <a:p>
            <a:endParaRPr lang="en-US" sz="2800" i="1" dirty="0"/>
          </a:p>
          <a:p>
            <a:pPr marL="109728" indent="0">
              <a:buNone/>
            </a:pPr>
            <a:endParaRPr lang="en-US" sz="2800" i="1" dirty="0" smtClean="0"/>
          </a:p>
          <a:p>
            <a:pPr marL="109728" indent="0">
              <a:buNone/>
            </a:pPr>
            <a:endParaRPr lang="en-US" i="1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Lean in Healthcare?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292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4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/>
              <a:t>Exactly </a:t>
            </a:r>
            <a:r>
              <a:rPr lang="en-US" i="1" dirty="0"/>
              <a:t>what the patient needs, defect </a:t>
            </a:r>
            <a:r>
              <a:rPr lang="en-US" i="1" dirty="0" smtClean="0"/>
              <a:t>free.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One </a:t>
            </a:r>
            <a:r>
              <a:rPr lang="en-US" i="1" dirty="0"/>
              <a:t>by one, customized to each individual </a:t>
            </a:r>
            <a:r>
              <a:rPr lang="en-US" i="1" dirty="0" smtClean="0"/>
              <a:t>patient.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On </a:t>
            </a:r>
            <a:r>
              <a:rPr lang="en-US" i="1" dirty="0"/>
              <a:t>demand, exactly as </a:t>
            </a:r>
            <a:r>
              <a:rPr lang="en-US" i="1" dirty="0" smtClean="0"/>
              <a:t>requested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Immediate </a:t>
            </a:r>
            <a:r>
              <a:rPr lang="en-US" i="1" dirty="0"/>
              <a:t>response to problems or </a:t>
            </a:r>
            <a:r>
              <a:rPr lang="en-US" i="1" dirty="0" smtClean="0"/>
              <a:t>changes.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No Waste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Safe </a:t>
            </a:r>
            <a:r>
              <a:rPr lang="en-US" i="1" dirty="0"/>
              <a:t>for patients, staff and clinicians: </a:t>
            </a:r>
            <a:r>
              <a:rPr lang="en-US" i="1" dirty="0" smtClean="0"/>
              <a:t>Physically, Emotionally</a:t>
            </a:r>
            <a:r>
              <a:rPr lang="en-US" i="1" dirty="0"/>
              <a:t>, &amp; Professionally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GOAL:</a:t>
            </a:r>
            <a:br>
              <a:rPr lang="en-US" dirty="0" smtClean="0"/>
            </a:br>
            <a:r>
              <a:rPr lang="en-US" dirty="0" smtClean="0"/>
              <a:t>The perfect patient experience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"/>
            <a:ext cx="1696212" cy="80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4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Traditional Culture Vs. Lean Culture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Culture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Lean Culture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Managers Direct</a:t>
            </a:r>
          </a:p>
          <a:p>
            <a:r>
              <a:rPr lang="en-US" sz="2800" dirty="0" smtClean="0"/>
              <a:t>Blame people</a:t>
            </a:r>
          </a:p>
          <a:p>
            <a:r>
              <a:rPr lang="en-US" sz="2800" dirty="0" smtClean="0"/>
              <a:t>Guard information</a:t>
            </a:r>
          </a:p>
          <a:p>
            <a:r>
              <a:rPr lang="en-US" sz="2800" dirty="0" smtClean="0"/>
              <a:t>Volume lowers cost</a:t>
            </a:r>
          </a:p>
          <a:p>
            <a:r>
              <a:rPr lang="en-US" sz="2800" dirty="0" smtClean="0"/>
              <a:t>Internal focus</a:t>
            </a:r>
          </a:p>
          <a:p>
            <a:r>
              <a:rPr lang="en-US" sz="2800" dirty="0" smtClean="0"/>
              <a:t>Expert driven</a:t>
            </a:r>
          </a:p>
          <a:p>
            <a:r>
              <a:rPr lang="en-US" sz="2800" dirty="0" smtClean="0"/>
              <a:t>Rewards: individual</a:t>
            </a:r>
          </a:p>
          <a:p>
            <a:r>
              <a:rPr lang="en-US" sz="2800" dirty="0" smtClean="0"/>
              <a:t>Function alone	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Managers Teach</a:t>
            </a:r>
          </a:p>
          <a:p>
            <a:r>
              <a:rPr lang="en-US" sz="2800" dirty="0" smtClean="0"/>
              <a:t>Root cause analysis</a:t>
            </a:r>
          </a:p>
          <a:p>
            <a:r>
              <a:rPr lang="en-US" sz="2800" dirty="0" smtClean="0"/>
              <a:t>Share information</a:t>
            </a:r>
          </a:p>
          <a:p>
            <a:r>
              <a:rPr lang="en-US" sz="2800" dirty="0" smtClean="0"/>
              <a:t>Removing waste lowers cost</a:t>
            </a:r>
          </a:p>
          <a:p>
            <a:r>
              <a:rPr lang="en-US" sz="2800" dirty="0" smtClean="0"/>
              <a:t>Customer focus</a:t>
            </a:r>
          </a:p>
          <a:p>
            <a:r>
              <a:rPr lang="en-US" sz="2800" dirty="0" smtClean="0"/>
              <a:t>Process driven</a:t>
            </a:r>
          </a:p>
          <a:p>
            <a:r>
              <a:rPr lang="en-US" sz="2800" dirty="0" smtClean="0"/>
              <a:t>Rewards: groups</a:t>
            </a:r>
          </a:p>
          <a:p>
            <a:r>
              <a:rPr lang="en-US" sz="2800" dirty="0" smtClean="0"/>
              <a:t>Function as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dirty="0" smtClean="0"/>
              <a:t>5-S</a:t>
            </a:r>
            <a:r>
              <a:rPr lang="en-US" sz="2000" dirty="0" smtClean="0"/>
              <a:t> </a:t>
            </a:r>
            <a:r>
              <a:rPr lang="en-US" sz="2000" dirty="0"/>
              <a:t>is the name of a workplace organization method that uses a list of five </a:t>
            </a:r>
            <a:r>
              <a:rPr lang="en-US" sz="2000" dirty="0">
                <a:hlinkClick r:id="rId2" tooltip="Japanese language"/>
              </a:rPr>
              <a:t>Japanese</a:t>
            </a:r>
            <a:r>
              <a:rPr lang="en-US" sz="2000" dirty="0"/>
              <a:t> </a:t>
            </a:r>
            <a:r>
              <a:rPr lang="en-US" sz="2000" dirty="0" smtClean="0"/>
              <a:t>words. The </a:t>
            </a:r>
            <a:r>
              <a:rPr lang="en-US" sz="2000" dirty="0"/>
              <a:t>list describes how to organize a work space for efficiency and effectiveness by identifying and storing the items used, maintaining the area and items, and sustaining the new order. </a:t>
            </a:r>
          </a:p>
          <a:p>
            <a:pPr marL="109728" indent="0">
              <a:buNone/>
            </a:pPr>
            <a:r>
              <a:rPr lang="en-US" sz="2000" b="1" dirty="0" smtClean="0"/>
              <a:t>                                            </a:t>
            </a:r>
            <a:r>
              <a:rPr lang="en-US" sz="3200" b="1" dirty="0" smtClean="0"/>
              <a:t>Sort</a:t>
            </a:r>
          </a:p>
          <a:p>
            <a:pPr marL="109728" indent="0" algn="ctr">
              <a:buNone/>
            </a:pPr>
            <a:r>
              <a:rPr lang="en-US" sz="3200" b="1" dirty="0" smtClean="0"/>
              <a:t> Set in order</a:t>
            </a:r>
          </a:p>
          <a:p>
            <a:pPr marL="109728" indent="0" algn="ctr">
              <a:buNone/>
            </a:pPr>
            <a:r>
              <a:rPr lang="en-US" sz="3200" b="1" dirty="0" smtClean="0"/>
              <a:t> Shine</a:t>
            </a:r>
          </a:p>
          <a:p>
            <a:pPr marL="109728" indent="0" algn="ctr">
              <a:buNone/>
            </a:pPr>
            <a:r>
              <a:rPr lang="en-US" sz="3200" b="1" dirty="0" smtClean="0"/>
              <a:t> Standardize</a:t>
            </a:r>
          </a:p>
          <a:p>
            <a:pPr marL="109728" indent="0" algn="ctr">
              <a:buNone/>
            </a:pPr>
            <a:r>
              <a:rPr lang="en-US" sz="3200" b="1" dirty="0" smtClean="0"/>
              <a:t> Sustain</a:t>
            </a:r>
          </a:p>
          <a:p>
            <a:pPr marL="109728" indent="0">
              <a:buNone/>
            </a:pPr>
            <a:endParaRPr lang="en-US" sz="20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6000" dirty="0" smtClean="0"/>
              <a:t>5-S System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36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12718</TotalTime>
  <Words>763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  Learning To Think Lean      </vt:lpstr>
      <vt:lpstr>What MRHC expects from you</vt:lpstr>
      <vt:lpstr>What is Lean?</vt:lpstr>
      <vt:lpstr>PowerPoint Presentation</vt:lpstr>
      <vt:lpstr>Why Lean in Healthcare?</vt:lpstr>
      <vt:lpstr>So what is Lean in Healthcare?</vt:lpstr>
      <vt:lpstr>OUR GOAL: The perfect patient experience</vt:lpstr>
      <vt:lpstr>Traditional Culture Vs. Lean Culture</vt:lpstr>
      <vt:lpstr> 5-S System</vt:lpstr>
      <vt:lpstr>5-S in Action…..</vt:lpstr>
      <vt:lpstr>   5 Whys</vt:lpstr>
      <vt:lpstr>P – D – C – A </vt:lpstr>
      <vt:lpstr>PowerPoint Presentation</vt:lpstr>
      <vt:lpstr>Value Stream Mapping</vt:lpstr>
      <vt:lpstr>PowerPoint Presentation</vt:lpstr>
      <vt:lpstr>8 Types of Waste</vt:lpstr>
      <vt:lpstr>What is Waste</vt:lpstr>
      <vt:lpstr>PowerPoint Presentation</vt:lpstr>
      <vt:lpstr>      “It is not the strongest of the species that survive, nor the most intelligent, BUT the one most responsive to change.” Charles Darwin</vt:lpstr>
      <vt:lpstr>Video</vt:lpstr>
      <vt:lpstr>Life is unpredictable and you never know what is coming next. Don’t ever get too comfortable.  Always be ready for change.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think Lean</dc:title>
  <dc:creator>Heather French</dc:creator>
  <cp:lastModifiedBy>Heather French</cp:lastModifiedBy>
  <cp:revision>183</cp:revision>
  <cp:lastPrinted>2013-06-27T17:01:25Z</cp:lastPrinted>
  <dcterms:created xsi:type="dcterms:W3CDTF">2013-02-22T16:11:56Z</dcterms:created>
  <dcterms:modified xsi:type="dcterms:W3CDTF">2020-01-31T16:49:56Z</dcterms:modified>
</cp:coreProperties>
</file>